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20"/>
  </p:notesMasterIdLst>
  <p:sldIdLst>
    <p:sldId id="256" r:id="rId7"/>
    <p:sldId id="541" r:id="rId8"/>
    <p:sldId id="530" r:id="rId9"/>
    <p:sldId id="392" r:id="rId10"/>
    <p:sldId id="390" r:id="rId11"/>
    <p:sldId id="532" r:id="rId12"/>
    <p:sldId id="537" r:id="rId13"/>
    <p:sldId id="391" r:id="rId14"/>
    <p:sldId id="538" r:id="rId15"/>
    <p:sldId id="533" r:id="rId16"/>
    <p:sldId id="534" r:id="rId17"/>
    <p:sldId id="540" r:id="rId18"/>
    <p:sldId id="389" r:id="rId19"/>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48"/>
    <p:restoredTop sz="94353" autoAdjust="0"/>
  </p:normalViewPr>
  <p:slideViewPr>
    <p:cSldViewPr>
      <p:cViewPr varScale="1">
        <p:scale>
          <a:sx n="69" d="100"/>
          <a:sy n="69" d="100"/>
        </p:scale>
        <p:origin x="468" y="66"/>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3/4/2020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 for your time.  W</a:t>
            </a:r>
            <a:r>
              <a:rPr lang="en-US" baseline="0" dirty="0"/>
              <a:t>e at Hops and Dreams look forward to our next opportunity to help propel your business forward.</a:t>
            </a:r>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5441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221ABEAE-86A5-204F-90BD-64EC917B20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0686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The original beer dataset had 2410 listed beers.</a:t>
            </a:r>
          </a:p>
          <a:p>
            <a:endParaRPr lang="en-US" dirty="0">
              <a:latin typeface="Arial" panose="020B0604020202020204" pitchFamily="34" charset="0"/>
            </a:endParaRPr>
          </a:p>
          <a:p>
            <a:r>
              <a:rPr lang="en-US" dirty="0">
                <a:latin typeface="Arial" panose="020B0604020202020204" pitchFamily="34" charset="0"/>
              </a:rPr>
              <a:t>Upon further inspection, the team recognized that the data had duplicate information.  Identically named beers with only a beer ID variation were included it the original dataset.  The team removed any instance where only the beer ID in the related observations was different.</a:t>
            </a:r>
          </a:p>
          <a:p>
            <a:endParaRPr lang="en-US" dirty="0">
              <a:latin typeface="Arial" panose="020B0604020202020204" pitchFamily="34" charset="0"/>
            </a:endParaRPr>
          </a:p>
          <a:p>
            <a:r>
              <a:rPr lang="en-US" dirty="0">
                <a:latin typeface="Arial" panose="020B0604020202020204" pitchFamily="34" charset="0"/>
              </a:rPr>
              <a:t>We then discovered that the same beer also existed in multiple Ounce designations.  Because we knew that we were evaluating ABV, IBU and their correlation, we removed any beer listed more than once to remove that bias in the dataset.    </a:t>
            </a:r>
          </a:p>
          <a:p>
            <a:endParaRPr lang="en-US" dirty="0">
              <a:latin typeface="Arial" panose="020B0604020202020204" pitchFamily="34" charset="0"/>
            </a:endParaRPr>
          </a:p>
          <a:p>
            <a:r>
              <a:rPr lang="en-US" dirty="0">
                <a:latin typeface="Arial" panose="020B0604020202020204" pitchFamily="34" charset="0"/>
              </a:rPr>
              <a:t>Finally, we had missing values in ABV and IBU.  We simply removed those observations as well since we understood that we needed both variables for each observation to make the comparison.</a:t>
            </a:r>
          </a:p>
          <a:p>
            <a:endParaRPr lang="en-US" dirty="0">
              <a:latin typeface="Arial" panose="020B0604020202020204" pitchFamily="34" charset="0"/>
            </a:endParaRPr>
          </a:p>
          <a:p>
            <a:r>
              <a:rPr lang="en-US" dirty="0">
                <a:latin typeface="Arial" panose="020B0604020202020204" pitchFamily="34" charset="0"/>
              </a:rPr>
              <a:t>Our final dataset consisted of 1341 observations</a:t>
            </a:r>
          </a:p>
          <a:p>
            <a:endParaRPr lang="en-US" dirty="0"/>
          </a:p>
        </p:txBody>
      </p:sp>
      <p:sp>
        <p:nvSpPr>
          <p:cNvPr id="4" name="Slide Number Placeholder 3"/>
          <p:cNvSpPr>
            <a:spLocks noGrp="1"/>
          </p:cNvSpPr>
          <p:nvPr>
            <p:ph type="sldNum" sz="quarter" idx="5"/>
          </p:nvPr>
        </p:nvSpPr>
        <p:spPr/>
        <p:txBody>
          <a:bodyPr/>
          <a:lstStyle/>
          <a:p>
            <a:fld id="{4A28EF99-8128-442D-B414-5E9C1A04C2E7}" type="slidenum">
              <a:rPr lang="en-US" smtClean="0"/>
              <a:t>4</a:t>
            </a:fld>
            <a:endParaRPr lang="en-US"/>
          </a:p>
        </p:txBody>
      </p:sp>
    </p:spTree>
    <p:extLst>
      <p:ext uri="{BB962C8B-B14F-4D97-AF65-F5344CB8AC3E}">
        <p14:creationId xmlns:p14="http://schemas.microsoft.com/office/powerpoint/2010/main" val="2634745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45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224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evaluated</a:t>
            </a:r>
            <a:r>
              <a:rPr lang="en-US" baseline="0" dirty="0"/>
              <a:t> some statistics specifically around Alcohol by Volume.  As you can see in the chart, beer is a pretty predictable beverage from this standpoint.  75% of the beers evaluated have a 5% ABV or higher and there is almost no difference between the median and mean ABV.  This information helps to validate that ABV is a dependable measure to use when completing further analysis.  </a:t>
            </a:r>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9</a:t>
            </a:fld>
            <a:endParaRPr lang="en-US"/>
          </a:p>
        </p:txBody>
      </p:sp>
    </p:spTree>
    <p:extLst>
      <p:ext uri="{BB962C8B-B14F-4D97-AF65-F5344CB8AC3E}">
        <p14:creationId xmlns:p14="http://schemas.microsoft.com/office/powerpoint/2010/main" val="20786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Alcohol</a:t>
            </a:r>
            <a:r>
              <a:rPr lang="en-US" baseline="0" dirty="0"/>
              <a:t> by Volume and International Bitterness Units are both influential factors in taste and popularity of any given beer, we investigated whether or not they were also influential to each other.  As shown in the graphic, there is certainly correlation between the alcoholic content of the beer and it’s IBU score.  To explain this further, for every 10 points a beer increases on the IBU scale, the Alcohol by volume also increases by .34%.  </a:t>
            </a:r>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10</a:t>
            </a:fld>
            <a:endParaRPr lang="en-US"/>
          </a:p>
        </p:txBody>
      </p:sp>
    </p:spTree>
    <p:extLst>
      <p:ext uri="{BB962C8B-B14F-4D97-AF65-F5344CB8AC3E}">
        <p14:creationId xmlns:p14="http://schemas.microsoft.com/office/powerpoint/2010/main" val="40557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confirmed that ABV and IBU are interrelated, we</a:t>
            </a:r>
            <a:r>
              <a:rPr lang="en-US" baseline="0" dirty="0"/>
              <a:t> next evaluated if the style of beer was also influenced by this correlation.  </a:t>
            </a:r>
          </a:p>
          <a:p>
            <a:endParaRPr lang="en-US" baseline="0" dirty="0"/>
          </a:p>
          <a:p>
            <a:r>
              <a:rPr lang="en-US" baseline="0" dirty="0"/>
              <a:t>Initially, we compared only the Ales.  We looked at IPA versus everything else that was an Ale.  We also then pulled in the Non-Ale beers to validate our assumptions.</a:t>
            </a:r>
          </a:p>
          <a:p>
            <a:endParaRPr lang="en-US" baseline="0" dirty="0"/>
          </a:p>
          <a:p>
            <a:r>
              <a:rPr lang="en-US" dirty="0"/>
              <a:t>Looking at our classification, style definitely plays – if you are an IPA.  IPA’s are strongly predictable based on ABV and IBU. </a:t>
            </a:r>
          </a:p>
          <a:p>
            <a:r>
              <a:rPr lang="en-US" dirty="0"/>
              <a:t>They are a distinct type of beer </a:t>
            </a:r>
          </a:p>
          <a:p>
            <a:endParaRPr lang="en-US" sz="1200" dirty="0">
              <a:latin typeface="Calibri" panose="020F0502020204030204" pitchFamily="34" charset="0"/>
            </a:endParaRPr>
          </a:p>
          <a:p>
            <a:r>
              <a:rPr lang="en-US" sz="1200" dirty="0">
                <a:latin typeface="Calibri" panose="020F0502020204030204" pitchFamily="34" charset="0"/>
              </a:rPr>
              <a:t>From this</a:t>
            </a:r>
            <a:r>
              <a:rPr lang="en-US" sz="1200" baseline="0" dirty="0">
                <a:latin typeface="Calibri" panose="020F0502020204030204" pitchFamily="34" charset="0"/>
              </a:rPr>
              <a:t> analysis,</a:t>
            </a:r>
            <a:r>
              <a:rPr lang="en-US" sz="1200" dirty="0">
                <a:latin typeface="Calibri" panose="020F0502020204030204" pitchFamily="34" charset="0"/>
              </a:rPr>
              <a:t> we further confirm that there’s correlation between bitterness and alcohol content of beer. </a:t>
            </a:r>
          </a:p>
          <a:p>
            <a:endParaRPr lang="en-US" sz="1200" dirty="0">
              <a:latin typeface="Calibri" panose="020F0502020204030204" pitchFamily="34" charset="0"/>
            </a:endParaRPr>
          </a:p>
          <a:p>
            <a:r>
              <a:rPr lang="en-US" sz="1200" dirty="0">
                <a:latin typeface="Calibri" panose="020F0502020204030204" pitchFamily="34" charset="0"/>
              </a:rPr>
              <a:t>We can assume that there are other factors that</a:t>
            </a:r>
            <a:r>
              <a:rPr lang="en-US" sz="1200" baseline="0" dirty="0">
                <a:latin typeface="Calibri" panose="020F0502020204030204" pitchFamily="34" charset="0"/>
              </a:rPr>
              <a:t> are</a:t>
            </a:r>
            <a:r>
              <a:rPr lang="en-US" sz="1200" dirty="0">
                <a:latin typeface="Calibri" panose="020F0502020204030204" pitchFamily="34" charset="0"/>
              </a:rPr>
              <a:t> not accounted for in this case study that may influencing this factor. It would be interesting to know what other components are involved in the brewing process and if those data can be brought in to see if there’s any change in this relationship. </a:t>
            </a:r>
          </a:p>
          <a:p>
            <a:endParaRPr lang="en-US" sz="1200" dirty="0">
              <a:latin typeface="Calibri" panose="020F0502020204030204" pitchFamily="34" charset="0"/>
            </a:endParaRPr>
          </a:p>
          <a:p>
            <a:r>
              <a:rPr lang="en-US" sz="1200" dirty="0">
                <a:latin typeface="Calibri" panose="020F0502020204030204" pitchFamily="34" charset="0"/>
              </a:rPr>
              <a:t>Also further study could be made by filling in the missing ABV and IBU data to see what influence that might produce in this relationship. </a:t>
            </a:r>
            <a:endParaRPr lang="en-US" sz="1200" dirty="0"/>
          </a:p>
        </p:txBody>
      </p:sp>
      <p:sp>
        <p:nvSpPr>
          <p:cNvPr id="4" name="Slide Number Placeholder 3"/>
          <p:cNvSpPr>
            <a:spLocks noGrp="1"/>
          </p:cNvSpPr>
          <p:nvPr>
            <p:ph type="sldNum" sz="quarter" idx="10"/>
          </p:nvPr>
        </p:nvSpPr>
        <p:spPr/>
        <p:txBody>
          <a:bodyPr/>
          <a:lstStyle/>
          <a:p>
            <a:fld id="{4A28EF99-8128-442D-B414-5E9C1A04C2E7}" type="slidenum">
              <a:rPr lang="en-US" smtClean="0"/>
              <a:t>11</a:t>
            </a:fld>
            <a:endParaRPr lang="en-US"/>
          </a:p>
        </p:txBody>
      </p:sp>
    </p:spTree>
    <p:extLst>
      <p:ext uri="{BB962C8B-B14F-4D97-AF65-F5344CB8AC3E}">
        <p14:creationId xmlns:p14="http://schemas.microsoft.com/office/powerpoint/2010/main" val="235726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34" rtl="0" eaLnBrk="1" fontAlgn="auto" latinLnBrk="0" hangingPunct="1">
              <a:lnSpc>
                <a:spcPct val="100000"/>
              </a:lnSpc>
              <a:spcBef>
                <a:spcPts val="0"/>
              </a:spcBef>
              <a:spcAft>
                <a:spcPts val="0"/>
              </a:spcAft>
              <a:buClrTx/>
              <a:buSzTx/>
              <a:buFontTx/>
              <a:buNone/>
              <a:tabLst/>
              <a:defRPr/>
            </a:pPr>
            <a:r>
              <a:rPr lang="en-US" dirty="0"/>
              <a:t>We know that part</a:t>
            </a:r>
            <a:r>
              <a:rPr lang="en-US" baseline="0" dirty="0"/>
              <a:t> of running a successful business means expansion into new markets.  Budweiser currently manages 12 breweries across the United States.  What our team identified is that the northwest United States is an area of untapped potential.</a:t>
            </a:r>
          </a:p>
          <a:p>
            <a:pPr marL="0" marR="0" lvl="0" indent="0" algn="l" defTabSz="914234"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234" rtl="0" eaLnBrk="1" fontAlgn="auto" latinLnBrk="0" hangingPunct="1">
              <a:lnSpc>
                <a:spcPct val="100000"/>
              </a:lnSpc>
              <a:spcBef>
                <a:spcPts val="0"/>
              </a:spcBef>
              <a:spcAft>
                <a:spcPts val="0"/>
              </a:spcAft>
              <a:buClrTx/>
              <a:buSzTx/>
              <a:buFontTx/>
              <a:buNone/>
              <a:tabLst/>
              <a:defRPr/>
            </a:pPr>
            <a:r>
              <a:rPr lang="en-US" baseline="0" dirty="0"/>
              <a:t>We’ve presented here a few key items that drive our recommendation.  Washington is the most populous state in this area and as you know, you need a wide consumer network to sell beer.  Oregon would be a secondary option, but they have the most breweries in this region already with less of a population to draw from.  Because of this, we recommend consideration of Washington as your next location for a brewery.</a:t>
            </a:r>
            <a:endParaRPr lang="en-US" dirty="0"/>
          </a:p>
          <a:p>
            <a:endParaRPr lang="en-US" dirty="0"/>
          </a:p>
          <a:p>
            <a:r>
              <a:rPr lang="en-US" dirty="0"/>
              <a:t>As we have discussed at length, the Alcohol</a:t>
            </a:r>
            <a:r>
              <a:rPr lang="en-US" baseline="0" dirty="0"/>
              <a:t> by volume and IBU are related and important factors in beer consumption.</a:t>
            </a:r>
          </a:p>
          <a:p>
            <a:endParaRPr lang="en-US" dirty="0"/>
          </a:p>
          <a:p>
            <a:r>
              <a:rPr lang="en-US" dirty="0"/>
              <a:t>To be successful in Washington, you need to consider highlighting a beer that mimics</a:t>
            </a:r>
            <a:r>
              <a:rPr lang="en-US" baseline="0" dirty="0"/>
              <a:t> the tastes of Washington.  Stella Artois, another Anheuser-Busch brew, reports a 5.2% ABV with an IBU of 37, making it a great flagship brew to consider in this new-to-you market.</a:t>
            </a:r>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12</a:t>
            </a:fld>
            <a:endParaRPr lang="en-US"/>
          </a:p>
        </p:txBody>
      </p:sp>
    </p:spTree>
    <p:extLst>
      <p:ext uri="{BB962C8B-B14F-4D97-AF65-F5344CB8AC3E}">
        <p14:creationId xmlns:p14="http://schemas.microsoft.com/office/powerpoint/2010/main" val="324147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31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3/4/2020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2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20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7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jpe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lass, food&#10;&#10;Description automatically generated">
            <a:extLst>
              <a:ext uri="{FF2B5EF4-FFF2-40B4-BE49-F238E27FC236}">
                <a16:creationId xmlns:a16="http://schemas.microsoft.com/office/drawing/2014/main" id="{A323DEA4-3524-3643-A51C-7126265C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9525000" cy="7315200"/>
          </a:xfrm>
          <a:prstGeom prst="rect">
            <a:avLst/>
          </a:prstGeom>
          <a:effectLst>
            <a:outerShdw dist="50800" sx="1000" sy="1000" algn="ctr" rotWithShape="0">
              <a:srgbClr val="000000"/>
            </a:outerShdw>
          </a:effectLst>
        </p:spPr>
      </p:pic>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4845762A-E456-6B45-AF01-78E3FA0F442A}"/>
              </a:ext>
            </a:extLst>
          </p:cNvPr>
          <p:cNvSpPr txBox="1"/>
          <p:nvPr/>
        </p:nvSpPr>
        <p:spPr>
          <a:xfrm>
            <a:off x="7315200" y="51137"/>
            <a:ext cx="4619150" cy="1015663"/>
          </a:xfrm>
          <a:prstGeom prst="rect">
            <a:avLst/>
          </a:prstGeom>
          <a:noFill/>
        </p:spPr>
        <p:txBody>
          <a:bodyPr wrap="none" rtlCol="0">
            <a:spAutoFit/>
          </a:bodyPr>
          <a:lstStyle/>
          <a:p>
            <a:r>
              <a:rPr lang="en-US" sz="6000" dirty="0">
                <a:solidFill>
                  <a:schemeClr val="bg1"/>
                </a:solidFill>
              </a:rPr>
              <a:t>Beer Analytics</a:t>
            </a:r>
          </a:p>
        </p:txBody>
      </p:sp>
      <p:sp>
        <p:nvSpPr>
          <p:cNvPr id="2" name="TextBox 1"/>
          <p:cNvSpPr txBox="1"/>
          <p:nvPr/>
        </p:nvSpPr>
        <p:spPr>
          <a:xfrm>
            <a:off x="152400" y="1792069"/>
            <a:ext cx="4419600" cy="646331"/>
          </a:xfrm>
          <a:prstGeom prst="rect">
            <a:avLst/>
          </a:prstGeom>
          <a:noFill/>
        </p:spPr>
        <p:txBody>
          <a:bodyPr wrap="square" rtlCol="0">
            <a:spAutoFit/>
          </a:bodyPr>
          <a:lstStyle/>
          <a:p>
            <a:pPr algn="ctr"/>
            <a:r>
              <a:rPr lang="en-US" sz="3600" dirty="0">
                <a:solidFill>
                  <a:schemeClr val="bg1"/>
                </a:solidFill>
              </a:rPr>
              <a:t>Hops and Dreams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Further Dive into ABV and its influence</a:t>
            </a:r>
          </a:p>
        </p:txBody>
      </p:sp>
      <p:sp>
        <p:nvSpPr>
          <p:cNvPr id="8" name="Rectangle 7">
            <a:extLst>
              <a:ext uri="{FF2B5EF4-FFF2-40B4-BE49-F238E27FC236}">
                <a16:creationId xmlns:a16="http://schemas.microsoft.com/office/drawing/2014/main" id="{0C6D7A31-0F9B-D648-A7D4-965C14FC3D73}"/>
              </a:ext>
            </a:extLst>
          </p:cNvPr>
          <p:cNvSpPr/>
          <p:nvPr/>
        </p:nvSpPr>
        <p:spPr>
          <a:xfrm>
            <a:off x="228600" y="2667000"/>
            <a:ext cx="3886200" cy="2308324"/>
          </a:xfrm>
          <a:prstGeom prst="rect">
            <a:avLst/>
          </a:prstGeom>
        </p:spPr>
        <p:txBody>
          <a:bodyPr wrap="square">
            <a:spAutoFit/>
          </a:bodyPr>
          <a:lstStyle/>
          <a:p>
            <a:r>
              <a:rPr lang="en-US" dirty="0"/>
              <a:t>66.55% variation in the IBU of craft beers explained by ABV</a:t>
            </a:r>
          </a:p>
          <a:p>
            <a:endParaRPr lang="en-US" dirty="0"/>
          </a:p>
          <a:p>
            <a:r>
              <a:rPr lang="en-US" dirty="0"/>
              <a:t>For every 10 point increase in the IBU value, there is an increase of .34% units in the ABV</a:t>
            </a:r>
          </a:p>
          <a:p>
            <a:endParaRPr lang="en-US" dirty="0"/>
          </a:p>
          <a:p>
            <a:r>
              <a:rPr lang="en-US" dirty="0"/>
              <a:t>Note:  40% of the IBU data is missing. </a:t>
            </a:r>
          </a:p>
        </p:txBody>
      </p:sp>
      <p:pic>
        <p:nvPicPr>
          <p:cNvPr id="3" name="Picture 2"/>
          <p:cNvPicPr>
            <a:picLocks noChangeAspect="1"/>
          </p:cNvPicPr>
          <p:nvPr/>
        </p:nvPicPr>
        <p:blipFill>
          <a:blip r:embed="rId4"/>
          <a:stretch>
            <a:fillRect/>
          </a:stretch>
        </p:blipFill>
        <p:spPr>
          <a:xfrm>
            <a:off x="5105400" y="914400"/>
            <a:ext cx="8273368" cy="5932311"/>
          </a:xfrm>
          <a:prstGeom prst="rect">
            <a:avLst/>
          </a:prstGeom>
        </p:spPr>
      </p:pic>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How Style Matters</a:t>
            </a:r>
          </a:p>
        </p:txBody>
      </p:sp>
      <p:sp>
        <p:nvSpPr>
          <p:cNvPr id="5" name="Rectangle 4">
            <a:extLst>
              <a:ext uri="{FF2B5EF4-FFF2-40B4-BE49-F238E27FC236}">
                <a16:creationId xmlns:a16="http://schemas.microsoft.com/office/drawing/2014/main" id="{D2AA725A-2C82-EA42-9C2B-9870BCE6F4C9}"/>
              </a:ext>
            </a:extLst>
          </p:cNvPr>
          <p:cNvSpPr/>
          <p:nvPr/>
        </p:nvSpPr>
        <p:spPr>
          <a:xfrm>
            <a:off x="26719" y="832371"/>
            <a:ext cx="14043562" cy="369332"/>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Relationally, IBU and ABV matter to each other when determining the style of beer you plan to brew.</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4160110"/>
              </p:ext>
            </p:extLst>
          </p:nvPr>
        </p:nvGraphicFramePr>
        <p:xfrm>
          <a:off x="1740877" y="2572933"/>
          <a:ext cx="9753600" cy="7416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975201265"/>
                    </a:ext>
                  </a:extLst>
                </a:gridCol>
                <a:gridCol w="2438400">
                  <a:extLst>
                    <a:ext uri="{9D8B030D-6E8A-4147-A177-3AD203B41FA5}">
                      <a16:colId xmlns:a16="http://schemas.microsoft.com/office/drawing/2014/main" val="75783322"/>
                    </a:ext>
                  </a:extLst>
                </a:gridCol>
                <a:gridCol w="2438400">
                  <a:extLst>
                    <a:ext uri="{9D8B030D-6E8A-4147-A177-3AD203B41FA5}">
                      <a16:colId xmlns:a16="http://schemas.microsoft.com/office/drawing/2014/main" val="1798267010"/>
                    </a:ext>
                  </a:extLst>
                </a:gridCol>
                <a:gridCol w="2438400">
                  <a:extLst>
                    <a:ext uri="{9D8B030D-6E8A-4147-A177-3AD203B41FA5}">
                      <a16:colId xmlns:a16="http://schemas.microsoft.com/office/drawing/2014/main" val="2444537753"/>
                    </a:ext>
                  </a:extLst>
                </a:gridCol>
              </a:tblGrid>
              <a:tr h="370840">
                <a:tc>
                  <a:txBody>
                    <a:bodyPr/>
                    <a:lstStyle/>
                    <a:p>
                      <a:r>
                        <a:rPr lang="en-US" dirty="0"/>
                        <a:t>Type of Beer</a:t>
                      </a:r>
                    </a:p>
                  </a:txBody>
                  <a:tcPr/>
                </a:tc>
                <a:tc>
                  <a:txBody>
                    <a:bodyPr/>
                    <a:lstStyle/>
                    <a:p>
                      <a:r>
                        <a:rPr lang="en-US" dirty="0"/>
                        <a:t>Accuracy</a:t>
                      </a:r>
                    </a:p>
                  </a:txBody>
                  <a:tcPr/>
                </a:tc>
                <a:tc>
                  <a:txBody>
                    <a:bodyPr/>
                    <a:lstStyle/>
                    <a:p>
                      <a:r>
                        <a:rPr lang="en-US" dirty="0"/>
                        <a:t>Sensitivity</a:t>
                      </a:r>
                    </a:p>
                  </a:txBody>
                  <a:tcPr/>
                </a:tc>
                <a:tc>
                  <a:txBody>
                    <a:bodyPr/>
                    <a:lstStyle/>
                    <a:p>
                      <a:r>
                        <a:rPr lang="en-US" dirty="0"/>
                        <a:t>Specificity</a:t>
                      </a:r>
                    </a:p>
                  </a:txBody>
                  <a:tcPr/>
                </a:tc>
                <a:extLst>
                  <a:ext uri="{0D108BD9-81ED-4DB2-BD59-A6C34878D82A}">
                    <a16:rowId xmlns:a16="http://schemas.microsoft.com/office/drawing/2014/main" val="1985338717"/>
                  </a:ext>
                </a:extLst>
              </a:tr>
              <a:tr h="370840">
                <a:tc>
                  <a:txBody>
                    <a:bodyPr/>
                    <a:lstStyle/>
                    <a:p>
                      <a:r>
                        <a:rPr lang="en-US" dirty="0"/>
                        <a:t>IPA / Other Ales</a:t>
                      </a:r>
                    </a:p>
                  </a:txBody>
                  <a:tcPr/>
                </a:tc>
                <a:tc>
                  <a:txBody>
                    <a:bodyPr/>
                    <a:lstStyle/>
                    <a:p>
                      <a:r>
                        <a:rPr lang="en-US" dirty="0"/>
                        <a:t>90.00%</a:t>
                      </a:r>
                    </a:p>
                  </a:txBody>
                  <a:tcPr/>
                </a:tc>
                <a:tc>
                  <a:txBody>
                    <a:bodyPr/>
                    <a:lstStyle/>
                    <a:p>
                      <a:r>
                        <a:rPr lang="en-US" dirty="0"/>
                        <a:t>86.21%</a:t>
                      </a:r>
                    </a:p>
                  </a:txBody>
                  <a:tcPr/>
                </a:tc>
                <a:tc>
                  <a:txBody>
                    <a:bodyPr/>
                    <a:lstStyle/>
                    <a:p>
                      <a:r>
                        <a:rPr lang="en-US" dirty="0"/>
                        <a:t>92.86%</a:t>
                      </a:r>
                    </a:p>
                  </a:txBody>
                  <a:tcPr/>
                </a:tc>
                <a:extLst>
                  <a:ext uri="{0D108BD9-81ED-4DB2-BD59-A6C34878D82A}">
                    <a16:rowId xmlns:a16="http://schemas.microsoft.com/office/drawing/2014/main" val="138368397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85082917"/>
              </p:ext>
            </p:extLst>
          </p:nvPr>
        </p:nvGraphicFramePr>
        <p:xfrm>
          <a:off x="1740877" y="4319997"/>
          <a:ext cx="9753600" cy="14833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975201265"/>
                    </a:ext>
                  </a:extLst>
                </a:gridCol>
                <a:gridCol w="2438400">
                  <a:extLst>
                    <a:ext uri="{9D8B030D-6E8A-4147-A177-3AD203B41FA5}">
                      <a16:colId xmlns:a16="http://schemas.microsoft.com/office/drawing/2014/main" val="75783322"/>
                    </a:ext>
                  </a:extLst>
                </a:gridCol>
                <a:gridCol w="2438400">
                  <a:extLst>
                    <a:ext uri="{9D8B030D-6E8A-4147-A177-3AD203B41FA5}">
                      <a16:colId xmlns:a16="http://schemas.microsoft.com/office/drawing/2014/main" val="1798267010"/>
                    </a:ext>
                  </a:extLst>
                </a:gridCol>
                <a:gridCol w="2438400">
                  <a:extLst>
                    <a:ext uri="{9D8B030D-6E8A-4147-A177-3AD203B41FA5}">
                      <a16:colId xmlns:a16="http://schemas.microsoft.com/office/drawing/2014/main" val="2444537753"/>
                    </a:ext>
                  </a:extLst>
                </a:gridCol>
              </a:tblGrid>
              <a:tr h="370840">
                <a:tc>
                  <a:txBody>
                    <a:bodyPr/>
                    <a:lstStyle/>
                    <a:p>
                      <a:r>
                        <a:rPr lang="en-US" dirty="0"/>
                        <a:t>Type of Beer</a:t>
                      </a:r>
                    </a:p>
                  </a:txBody>
                  <a:tcPr/>
                </a:tc>
                <a:tc>
                  <a:txBody>
                    <a:bodyPr/>
                    <a:lstStyle/>
                    <a:p>
                      <a:r>
                        <a:rPr lang="en-US" dirty="0"/>
                        <a:t>Balanced Accuracy</a:t>
                      </a:r>
                    </a:p>
                  </a:txBody>
                  <a:tcPr/>
                </a:tc>
                <a:tc>
                  <a:txBody>
                    <a:bodyPr/>
                    <a:lstStyle/>
                    <a:p>
                      <a:r>
                        <a:rPr lang="en-US" dirty="0"/>
                        <a:t>Sensitivity</a:t>
                      </a:r>
                    </a:p>
                  </a:txBody>
                  <a:tcPr/>
                </a:tc>
                <a:tc>
                  <a:txBody>
                    <a:bodyPr/>
                    <a:lstStyle/>
                    <a:p>
                      <a:r>
                        <a:rPr lang="en-US" dirty="0"/>
                        <a:t>Specificity</a:t>
                      </a:r>
                    </a:p>
                  </a:txBody>
                  <a:tcPr/>
                </a:tc>
                <a:extLst>
                  <a:ext uri="{0D108BD9-81ED-4DB2-BD59-A6C34878D82A}">
                    <a16:rowId xmlns:a16="http://schemas.microsoft.com/office/drawing/2014/main" val="1985338717"/>
                  </a:ext>
                </a:extLst>
              </a:tr>
              <a:tr h="370840">
                <a:tc>
                  <a:txBody>
                    <a:bodyPr/>
                    <a:lstStyle/>
                    <a:p>
                      <a:r>
                        <a:rPr lang="en-US" dirty="0"/>
                        <a:t>IPA</a:t>
                      </a:r>
                    </a:p>
                  </a:txBody>
                  <a:tcPr/>
                </a:tc>
                <a:tc>
                  <a:txBody>
                    <a:bodyPr/>
                    <a:lstStyle/>
                    <a:p>
                      <a:r>
                        <a:rPr lang="en-US" dirty="0"/>
                        <a:t>86.84%</a:t>
                      </a:r>
                    </a:p>
                  </a:txBody>
                  <a:tcPr/>
                </a:tc>
                <a:tc>
                  <a:txBody>
                    <a:bodyPr/>
                    <a:lstStyle/>
                    <a:p>
                      <a:r>
                        <a:rPr lang="en-US" dirty="0"/>
                        <a:t>83.90%</a:t>
                      </a:r>
                    </a:p>
                  </a:txBody>
                  <a:tcPr/>
                </a:tc>
                <a:tc>
                  <a:txBody>
                    <a:bodyPr/>
                    <a:lstStyle/>
                    <a:p>
                      <a:r>
                        <a:rPr lang="en-US" dirty="0"/>
                        <a:t>89.79%</a:t>
                      </a:r>
                    </a:p>
                  </a:txBody>
                  <a:tcPr/>
                </a:tc>
                <a:extLst>
                  <a:ext uri="{0D108BD9-81ED-4DB2-BD59-A6C34878D82A}">
                    <a16:rowId xmlns:a16="http://schemas.microsoft.com/office/drawing/2014/main" val="1383683970"/>
                  </a:ext>
                </a:extLst>
              </a:tr>
              <a:tr h="370840">
                <a:tc>
                  <a:txBody>
                    <a:bodyPr/>
                    <a:lstStyle/>
                    <a:p>
                      <a:r>
                        <a:rPr lang="en-US" dirty="0"/>
                        <a:t>Other Ales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63.51%</a:t>
                      </a:r>
                    </a:p>
                  </a:txBody>
                  <a:tcPr/>
                </a:tc>
                <a:tc>
                  <a:txBody>
                    <a:bodyPr/>
                    <a:lstStyle/>
                    <a:p>
                      <a:r>
                        <a:rPr lang="en-US" dirty="0"/>
                        <a:t>62.50%</a:t>
                      </a:r>
                    </a:p>
                  </a:txBody>
                  <a:tcPr/>
                </a:tc>
                <a:tc>
                  <a:txBody>
                    <a:bodyPr/>
                    <a:lstStyle/>
                    <a:p>
                      <a:r>
                        <a:rPr lang="en-US" dirty="0"/>
                        <a:t>64.53%</a:t>
                      </a:r>
                    </a:p>
                  </a:txBody>
                  <a:tcPr/>
                </a:tc>
                <a:extLst>
                  <a:ext uri="{0D108BD9-81ED-4DB2-BD59-A6C34878D82A}">
                    <a16:rowId xmlns:a16="http://schemas.microsoft.com/office/drawing/2014/main" val="3308866349"/>
                  </a:ext>
                </a:extLst>
              </a:tr>
              <a:tr h="370840">
                <a:tc>
                  <a:txBody>
                    <a:bodyPr/>
                    <a:lstStyle/>
                    <a:p>
                      <a:r>
                        <a:rPr lang="en-US" dirty="0"/>
                        <a:t>Non-Ales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62.83%</a:t>
                      </a:r>
                    </a:p>
                  </a:txBody>
                  <a:tcPr/>
                </a:tc>
                <a:tc>
                  <a:txBody>
                    <a:bodyPr/>
                    <a:lstStyle/>
                    <a:p>
                      <a:r>
                        <a:rPr lang="en-US" dirty="0"/>
                        <a:t>39.66%</a:t>
                      </a:r>
                    </a:p>
                  </a:txBody>
                  <a:tcPr/>
                </a:tc>
                <a:tc>
                  <a:txBody>
                    <a:bodyPr/>
                    <a:lstStyle/>
                    <a:p>
                      <a:r>
                        <a:rPr lang="en-US" dirty="0"/>
                        <a:t>86.01%</a:t>
                      </a:r>
                    </a:p>
                  </a:txBody>
                  <a:tcPr/>
                </a:tc>
                <a:extLst>
                  <a:ext uri="{0D108BD9-81ED-4DB2-BD59-A6C34878D82A}">
                    <a16:rowId xmlns:a16="http://schemas.microsoft.com/office/drawing/2014/main" val="3216271050"/>
                  </a:ext>
                </a:extLst>
              </a:tr>
            </a:tbl>
          </a:graphicData>
        </a:graphic>
      </p:graphicFrame>
      <p:sp>
        <p:nvSpPr>
          <p:cNvPr id="6" name="TextBox 5"/>
          <p:cNvSpPr txBox="1"/>
          <p:nvPr/>
        </p:nvSpPr>
        <p:spPr>
          <a:xfrm>
            <a:off x="4788877" y="1981937"/>
            <a:ext cx="3657600" cy="400110"/>
          </a:xfrm>
          <a:prstGeom prst="rect">
            <a:avLst/>
          </a:prstGeom>
          <a:noFill/>
        </p:spPr>
        <p:txBody>
          <a:bodyPr wrap="square" rtlCol="0">
            <a:spAutoFit/>
          </a:bodyPr>
          <a:lstStyle/>
          <a:p>
            <a:r>
              <a:rPr lang="en-US" sz="2000" dirty="0"/>
              <a:t>Evaluating IPA vs other Ales Only</a:t>
            </a:r>
          </a:p>
        </p:txBody>
      </p:sp>
      <p:sp>
        <p:nvSpPr>
          <p:cNvPr id="11" name="TextBox 10"/>
          <p:cNvSpPr txBox="1"/>
          <p:nvPr/>
        </p:nvSpPr>
        <p:spPr>
          <a:xfrm>
            <a:off x="4953000" y="3696386"/>
            <a:ext cx="3657600" cy="400110"/>
          </a:xfrm>
          <a:prstGeom prst="rect">
            <a:avLst/>
          </a:prstGeom>
          <a:noFill/>
        </p:spPr>
        <p:txBody>
          <a:bodyPr wrap="square" rtlCol="0">
            <a:spAutoFit/>
          </a:bodyPr>
          <a:lstStyle/>
          <a:p>
            <a:r>
              <a:rPr lang="en-US" sz="2000" dirty="0"/>
              <a:t>Evaluating All Styles of Beer</a:t>
            </a:r>
          </a:p>
        </p:txBody>
      </p:sp>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2123" y="228722"/>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Expansion Proposal</a:t>
            </a:r>
          </a:p>
        </p:txBody>
      </p:sp>
      <p:sp>
        <p:nvSpPr>
          <p:cNvPr id="3" name="TextBox 2"/>
          <p:cNvSpPr txBox="1"/>
          <p:nvPr/>
        </p:nvSpPr>
        <p:spPr>
          <a:xfrm>
            <a:off x="457199" y="1066800"/>
            <a:ext cx="8001001" cy="369332"/>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4"/>
          <a:stretch>
            <a:fillRect/>
          </a:stretch>
        </p:blipFill>
        <p:spPr>
          <a:xfrm>
            <a:off x="10202936" y="981607"/>
            <a:ext cx="4132663" cy="2403832"/>
          </a:xfrm>
          <a:prstGeom prst="rect">
            <a:avLst/>
          </a:prstGeom>
        </p:spPr>
      </p:pic>
      <p:pic>
        <p:nvPicPr>
          <p:cNvPr id="7" name="Picture 6"/>
          <p:cNvPicPr>
            <a:picLocks noChangeAspect="1"/>
          </p:cNvPicPr>
          <p:nvPr/>
        </p:nvPicPr>
        <p:blipFill>
          <a:blip r:embed="rId5"/>
          <a:stretch>
            <a:fillRect/>
          </a:stretch>
        </p:blipFill>
        <p:spPr>
          <a:xfrm>
            <a:off x="5029201" y="1879115"/>
            <a:ext cx="4543685" cy="2281896"/>
          </a:xfrm>
          <a:prstGeom prst="rect">
            <a:avLst/>
          </a:prstGeom>
        </p:spPr>
      </p:pic>
      <p:pic>
        <p:nvPicPr>
          <p:cNvPr id="8" name="Picture 7"/>
          <p:cNvPicPr>
            <a:picLocks noChangeAspect="1"/>
          </p:cNvPicPr>
          <p:nvPr/>
        </p:nvPicPr>
        <p:blipFill>
          <a:blip r:embed="rId6"/>
          <a:stretch>
            <a:fillRect/>
          </a:stretch>
        </p:blipFill>
        <p:spPr>
          <a:xfrm>
            <a:off x="109984" y="4342163"/>
            <a:ext cx="4810815" cy="2486158"/>
          </a:xfrm>
          <a:prstGeom prst="rect">
            <a:avLst/>
          </a:prstGeom>
        </p:spPr>
      </p:pic>
      <p:pic>
        <p:nvPicPr>
          <p:cNvPr id="10" name="Picture 9"/>
          <p:cNvPicPr>
            <a:picLocks noChangeAspect="1"/>
          </p:cNvPicPr>
          <p:nvPr/>
        </p:nvPicPr>
        <p:blipFill>
          <a:blip r:embed="rId7"/>
          <a:stretch>
            <a:fillRect/>
          </a:stretch>
        </p:blipFill>
        <p:spPr>
          <a:xfrm>
            <a:off x="109984" y="1879115"/>
            <a:ext cx="4810815" cy="2274204"/>
          </a:xfrm>
          <a:prstGeom prst="rect">
            <a:avLst/>
          </a:prstGeom>
        </p:spPr>
      </p:pic>
      <p:pic>
        <p:nvPicPr>
          <p:cNvPr id="11" name="Picture 10"/>
          <p:cNvPicPr>
            <a:picLocks noChangeAspect="1"/>
          </p:cNvPicPr>
          <p:nvPr/>
        </p:nvPicPr>
        <p:blipFill rotWithShape="1">
          <a:blip r:embed="rId8"/>
          <a:srcRect r="4148"/>
          <a:stretch/>
        </p:blipFill>
        <p:spPr>
          <a:xfrm>
            <a:off x="5029201" y="4357342"/>
            <a:ext cx="4543685" cy="2455739"/>
          </a:xfrm>
          <a:prstGeom prst="rect">
            <a:avLst/>
          </a:prstGeom>
        </p:spPr>
      </p:pic>
      <p:sp>
        <p:nvSpPr>
          <p:cNvPr id="12" name="TextBox 11"/>
          <p:cNvSpPr txBox="1"/>
          <p:nvPr/>
        </p:nvSpPr>
        <p:spPr>
          <a:xfrm>
            <a:off x="10202936" y="3962400"/>
            <a:ext cx="3845143" cy="2585323"/>
          </a:xfrm>
          <a:prstGeom prst="rect">
            <a:avLst/>
          </a:prstGeom>
          <a:noFill/>
        </p:spPr>
        <p:txBody>
          <a:bodyPr wrap="square" rtlCol="0">
            <a:spAutoFit/>
          </a:bodyPr>
          <a:lstStyle/>
          <a:p>
            <a:r>
              <a:rPr lang="en-US" b="1" u="sng" dirty="0"/>
              <a:t>Washington</a:t>
            </a:r>
          </a:p>
          <a:p>
            <a:r>
              <a:rPr lang="en-US" dirty="0"/>
              <a:t>23 Breweries</a:t>
            </a:r>
          </a:p>
          <a:p>
            <a:r>
              <a:rPr lang="en-US" dirty="0"/>
              <a:t>5.5% Median ABV</a:t>
            </a:r>
          </a:p>
          <a:p>
            <a:r>
              <a:rPr lang="en-US" dirty="0"/>
              <a:t>37.0 Median IBU</a:t>
            </a:r>
          </a:p>
          <a:p>
            <a:endParaRPr lang="en-US" dirty="0"/>
          </a:p>
          <a:p>
            <a:r>
              <a:rPr lang="en-US" b="1" u="sng" dirty="0"/>
              <a:t>Budweiser </a:t>
            </a:r>
            <a:r>
              <a:rPr lang="en-US" b="1" u="sng" dirty="0" err="1"/>
              <a:t>comparables</a:t>
            </a:r>
            <a:endParaRPr lang="en-US" b="1" u="sng" dirty="0"/>
          </a:p>
          <a:p>
            <a:r>
              <a:rPr lang="en-US" dirty="0"/>
              <a:t>5.0% ABV</a:t>
            </a:r>
          </a:p>
          <a:p>
            <a:r>
              <a:rPr lang="en-US" dirty="0"/>
              <a:t>7.0 IBU</a:t>
            </a:r>
          </a:p>
          <a:p>
            <a:endParaRPr lang="en-US" dirty="0"/>
          </a:p>
        </p:txBody>
      </p:sp>
      <p:sp>
        <p:nvSpPr>
          <p:cNvPr id="13" name="TextBox 12"/>
          <p:cNvSpPr txBox="1"/>
          <p:nvPr/>
        </p:nvSpPr>
        <p:spPr>
          <a:xfrm>
            <a:off x="10668000" y="440145"/>
            <a:ext cx="3505200" cy="369332"/>
          </a:xfrm>
          <a:prstGeom prst="rect">
            <a:avLst/>
          </a:prstGeom>
          <a:noFill/>
        </p:spPr>
        <p:txBody>
          <a:bodyPr wrap="square" rtlCol="0">
            <a:spAutoFit/>
          </a:bodyPr>
          <a:lstStyle/>
          <a:p>
            <a:r>
              <a:rPr lang="en-US" dirty="0"/>
              <a:t>Budweiser Brewery Locations</a:t>
            </a:r>
          </a:p>
        </p:txBody>
      </p:sp>
    </p:spTree>
    <p:extLst>
      <p:ext uri="{BB962C8B-B14F-4D97-AF65-F5344CB8AC3E}">
        <p14:creationId xmlns:p14="http://schemas.microsoft.com/office/powerpoint/2010/main" val="918086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84">
            <a:extLst>
              <a:ext uri="{FF2B5EF4-FFF2-40B4-BE49-F238E27FC236}">
                <a16:creationId xmlns:a16="http://schemas.microsoft.com/office/drawing/2014/main" id="{C5E1D13B-3A3C-462E-A6FF-A3D5A3881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Freeform 6">
            <a:extLst>
              <a:ext uri="{FF2B5EF4-FFF2-40B4-BE49-F238E27FC236}">
                <a16:creationId xmlns:a16="http://schemas.microsoft.com/office/drawing/2014/main" id="{B82AB0A7-5ADB-43AA-A85D-9EB9D8BC0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3056" y="960868"/>
            <a:ext cx="911542" cy="609169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2" name="Freeform 7">
            <a:extLst>
              <a:ext uri="{FF2B5EF4-FFF2-40B4-BE49-F238E27FC236}">
                <a16:creationId xmlns:a16="http://schemas.microsoft.com/office/drawing/2014/main" id="{94214E17-97F3-4B04-AAE9-03BA148AE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450" y="675376"/>
            <a:ext cx="579184" cy="5889508"/>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1" name="Rectangle 8">
            <a:extLst>
              <a:ext uri="{FF2B5EF4-FFF2-40B4-BE49-F238E27FC236}">
                <a16:creationId xmlns:a16="http://schemas.microsoft.com/office/drawing/2014/main" id="{EC9D92EA-1FC7-47BC-8749-59CAF27E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76352"/>
            <a:ext cx="8730635" cy="560175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965041" y="1014691"/>
            <a:ext cx="7379514" cy="1269915"/>
          </a:xfrm>
          <a:prstGeom prst="rect">
            <a:avLst/>
          </a:prstGeom>
        </p:spPr>
        <p:txBody>
          <a:bodyPr vert="horz" lIns="91440" tIns="45720" rIns="91440" bIns="45720" numCol="1" rtlCol="0" anchor="ctr"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4100" b="1" i="0" u="none" strike="noStrike" kern="1200" cap="none" spc="0" normalizeH="0" baseline="0" noProof="0" dirty="0">
              <a:ln>
                <a:noFill/>
              </a:ln>
              <a:solidFill>
                <a:srgbClr val="FFFFFF"/>
              </a:solidFill>
              <a:effectLst/>
              <a:uLnTx/>
              <a:uFillTx/>
              <a:latin typeface="Calibri"/>
              <a:ea typeface="+mj-ea"/>
              <a:cs typeface="Calibri"/>
            </a:endParaRPr>
          </a:p>
        </p:txBody>
      </p:sp>
      <p:sp>
        <p:nvSpPr>
          <p:cNvPr id="4" name="Rectangle 3">
            <a:extLst>
              <a:ext uri="{FF2B5EF4-FFF2-40B4-BE49-F238E27FC236}">
                <a16:creationId xmlns:a16="http://schemas.microsoft.com/office/drawing/2014/main" id="{D646F355-819F-E641-BE9A-FA7352ECEB5B}"/>
              </a:ext>
            </a:extLst>
          </p:cNvPr>
          <p:cNvSpPr/>
          <p:nvPr/>
        </p:nvSpPr>
        <p:spPr>
          <a:xfrm>
            <a:off x="152400" y="1014691"/>
            <a:ext cx="8200426" cy="4888357"/>
          </a:xfrm>
          <a:prstGeom prst="rect">
            <a:avLst/>
          </a:prstGeom>
        </p:spPr>
        <p:txBody>
          <a:bodyPr vert="horz" lIns="91440" tIns="45720" rIns="91440" bIns="45720" rtlCol="0" anchor="t">
            <a:normAutofit/>
          </a:bodyPr>
          <a:lstStyle/>
          <a:p>
            <a:pPr marL="228600" marR="0" lvl="0" algn="l" defTabSz="914400" rtl="0" eaLnBrk="1" fontAlgn="auto" latinLnBrk="0" hangingPunct="1">
              <a:lnSpc>
                <a:spcPct val="90000"/>
              </a:lnSpc>
              <a:spcBef>
                <a:spcPts val="0"/>
              </a:spcBef>
              <a:spcAft>
                <a:spcPts val="600"/>
              </a:spcAft>
              <a:buClrTx/>
              <a:buSzTx/>
              <a:tabLst/>
              <a:defRPr/>
            </a:pPr>
            <a:r>
              <a:rPr kumimoji="0" lang="en-US" sz="6000" b="0" i="0" u="none" strike="noStrike" kern="1200" cap="none" spc="0" normalizeH="0" baseline="0" noProof="0" dirty="0">
                <a:ln>
                  <a:noFill/>
                </a:ln>
                <a:solidFill>
                  <a:srgbClr val="FEFFFF"/>
                </a:solidFill>
                <a:effectLst/>
                <a:uLnTx/>
                <a:uFillTx/>
                <a:latin typeface="Calibri"/>
                <a:ea typeface="+mn-ea"/>
                <a:cs typeface="+mn-cs"/>
              </a:rPr>
              <a:t>Thank You</a:t>
            </a:r>
          </a:p>
        </p:txBody>
      </p:sp>
      <p:pic>
        <p:nvPicPr>
          <p:cNvPr id="3" name="Picture 2" descr="A picture containing food&#10;&#10;Description automatically generated">
            <a:extLst>
              <a:ext uri="{FF2B5EF4-FFF2-40B4-BE49-F238E27FC236}">
                <a16:creationId xmlns:a16="http://schemas.microsoft.com/office/drawing/2014/main" id="{90BC73A8-C4E8-4B38-BB8E-0F0A8F560499}"/>
              </a:ext>
            </a:extLst>
          </p:cNvPr>
          <p:cNvPicPr>
            <a:picLocks noChangeAspect="1"/>
          </p:cNvPicPr>
          <p:nvPr/>
        </p:nvPicPr>
        <p:blipFill rotWithShape="1">
          <a:blip r:embed="rId3">
            <a:extLst>
              <a:ext uri="{28A0092B-C50C-407E-A947-70E740481C1C}">
                <a14:useLocalDpi xmlns:a14="http://schemas.microsoft.com/office/drawing/2010/main" val="0"/>
              </a:ext>
            </a:extLst>
          </a:blip>
          <a:srcRect l="29756" r="14428" b="1"/>
          <a:stretch/>
        </p:blipFill>
        <p:spPr>
          <a:xfrm>
            <a:off x="9064964" y="1444245"/>
            <a:ext cx="5565070" cy="5608319"/>
          </a:xfrm>
          <a:prstGeom prst="rect">
            <a:avLst/>
          </a:prstGeom>
        </p:spPr>
      </p:pic>
    </p:spTree>
    <p:extLst>
      <p:ext uri="{BB962C8B-B14F-4D97-AF65-F5344CB8AC3E}">
        <p14:creationId xmlns:p14="http://schemas.microsoft.com/office/powerpoint/2010/main" val="3451284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Title 1">
            <a:extLst>
              <a:ext uri="{FF2B5EF4-FFF2-40B4-BE49-F238E27FC236}">
                <a16:creationId xmlns:a16="http://schemas.microsoft.com/office/drawing/2014/main" id="{AEE651BF-9AE9-4E0D-A467-DC7D9CA3DB20}"/>
              </a:ext>
            </a:extLst>
          </p:cNvPr>
          <p:cNvSpPr txBox="1">
            <a:spLocks/>
          </p:cNvSpPr>
          <p:nvPr/>
        </p:nvSpPr>
        <p:spPr>
          <a:xfrm>
            <a:off x="5958516" y="671219"/>
            <a:ext cx="7903789" cy="1371904"/>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a:ea typeface="+mj-ea"/>
                <a:cs typeface="Calibri"/>
              </a:rPr>
              <a:t>Agenda</a:t>
            </a:r>
          </a:p>
        </p:txBody>
      </p:sp>
      <p:sp>
        <p:nvSpPr>
          <p:cNvPr id="97" name="Rectangle 96">
            <a:extLst>
              <a:ext uri="{FF2B5EF4-FFF2-40B4-BE49-F238E27FC236}">
                <a16:creationId xmlns:a16="http://schemas.microsoft.com/office/drawing/2014/main" id="{FD1B0949-1689-4CD7-A77E-85C74B30FE8F}"/>
              </a:ext>
            </a:extLst>
          </p:cNvPr>
          <p:cNvSpPr/>
          <p:nvPr/>
        </p:nvSpPr>
        <p:spPr>
          <a:xfrm>
            <a:off x="5958517" y="2600960"/>
            <a:ext cx="7903787" cy="4037780"/>
          </a:xfrm>
          <a:prstGeom prst="rect">
            <a:avLst/>
          </a:prstGeom>
        </p:spPr>
        <p:txBody>
          <a:bodyPr vert="horz" lIns="91440" tIns="45720" rIns="91440" bIns="45720" rtlCol="0">
            <a:normAutofit/>
          </a:bodyPr>
          <a:lstStyle/>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Evaluating the competition</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USA State by State comparison of competing breweries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ABV Analysis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IBU Analysis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Decision Making</a:t>
            </a:r>
          </a:p>
        </p:txBody>
      </p:sp>
      <p:pic>
        <p:nvPicPr>
          <p:cNvPr id="29" name="Picture 28" descr="A picture containing cup, table, glass, food&#10;&#10;Description automatically generated">
            <a:extLst>
              <a:ext uri="{FF2B5EF4-FFF2-40B4-BE49-F238E27FC236}">
                <a16:creationId xmlns:a16="http://schemas.microsoft.com/office/drawing/2014/main" id="{2506A319-6E44-47BB-9D66-919285FA618A}"/>
              </a:ext>
            </a:extLst>
          </p:cNvPr>
          <p:cNvPicPr>
            <a:picLocks noChangeAspect="1"/>
          </p:cNvPicPr>
          <p:nvPr/>
        </p:nvPicPr>
        <p:blipFill rotWithShape="1">
          <a:blip r:embed="rId3">
            <a:extLst>
              <a:ext uri="{28A0092B-C50C-407E-A947-70E740481C1C}">
                <a14:useLocalDpi xmlns:a14="http://schemas.microsoft.com/office/drawing/2010/main" val="0"/>
              </a:ext>
            </a:extLst>
          </a:blip>
          <a:srcRect l="11147" r="46079"/>
          <a:stretch/>
        </p:blipFill>
        <p:spPr>
          <a:xfrm>
            <a:off x="20" y="10"/>
            <a:ext cx="5562689" cy="7315190"/>
          </a:xfrm>
          <a:prstGeom prst="rect">
            <a:avLst/>
          </a:prstGeom>
          <a:effectLst/>
        </p:spPr>
      </p:pic>
      <p:cxnSp>
        <p:nvCxnSpPr>
          <p:cNvPr id="129" name="Straight Connector 12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120" y="2256124"/>
            <a:ext cx="7571232" cy="0"/>
          </a:xfrm>
          <a:prstGeom prst="line">
            <a:avLst/>
          </a:prstGeom>
          <a:ln w="19050">
            <a:solidFill>
              <a:srgbClr val="FEE906"/>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091" t="28679" r="12343" b="27547"/>
          <a:stretch/>
        </p:blipFill>
        <p:spPr>
          <a:xfrm>
            <a:off x="11359847" y="211805"/>
            <a:ext cx="2923262" cy="1130328"/>
          </a:xfrm>
          <a:prstGeom prst="rect">
            <a:avLst/>
          </a:prstGeom>
        </p:spPr>
      </p:pic>
    </p:spTree>
    <p:extLst>
      <p:ext uri="{BB962C8B-B14F-4D97-AF65-F5344CB8AC3E}">
        <p14:creationId xmlns:p14="http://schemas.microsoft.com/office/powerpoint/2010/main" val="1771635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Evaluating the competition</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7879080" cy="369332"/>
          </a:xfrm>
          <a:prstGeom prst="rect">
            <a:avLst/>
          </a:prstGeom>
        </p:spPr>
        <p:txBody>
          <a:bodyPr wrap="none">
            <a:spAutoFit/>
          </a:bodyPr>
          <a:lstStyle/>
          <a:p>
            <a:r>
              <a:rPr lang="en-US" dirty="0">
                <a:latin typeface="Arial" panose="020B0604020202020204" pitchFamily="34" charset="0"/>
              </a:rPr>
              <a:t>Note the concentration of breweries on the Pacific Coast &amp; in the North East</a:t>
            </a:r>
            <a:endParaRPr lang="en-US" dirty="0"/>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3"/>
          <a:stretch>
            <a:fillRect/>
          </a:stretch>
        </p:blipFill>
        <p:spPr>
          <a:xfrm>
            <a:off x="276152" y="1484674"/>
            <a:ext cx="7631575" cy="4842522"/>
          </a:xfrm>
          <a:prstGeom prst="rect">
            <a:avLst/>
          </a:prstGeom>
          <a:effectLst>
            <a:outerShdw blurRad="50800" dist="38100" dir="5400000" algn="t" rotWithShape="0">
              <a:prstClr val="black">
                <a:alpha val="40000"/>
              </a:prstClr>
            </a:outerShdw>
          </a:effectLst>
        </p:spPr>
      </p:pic>
      <p:pic>
        <p:nvPicPr>
          <p:cNvPr id="15361" name="Picture 1" descr="page1image475637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020" y="1499328"/>
            <a:ext cx="6096000" cy="4827868"/>
          </a:xfrm>
          <a:prstGeom prst="rect">
            <a:avLst/>
          </a:prstGeom>
          <a:noFill/>
          <a:effectLst>
            <a:outerShdw blurRad="50800" dist="50800" dir="5400000" algn="ctr" rotWithShape="0">
              <a:srgbClr val="000000">
                <a:alpha val="5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bottle&#10;&#10;Description automatically generated">
            <a:extLst>
              <a:ext uri="{FF2B5EF4-FFF2-40B4-BE49-F238E27FC236}">
                <a16:creationId xmlns:a16="http://schemas.microsoft.com/office/drawing/2014/main" id="{0ADE9AE4-754F-4D90-AC4F-52B278EABC19}"/>
              </a:ext>
            </a:extLst>
          </p:cNvPr>
          <p:cNvPicPr>
            <a:picLocks noChangeAspect="1"/>
          </p:cNvPicPr>
          <p:nvPr/>
        </p:nvPicPr>
        <p:blipFill rotWithShape="1">
          <a:blip r:embed="rId3">
            <a:extLst>
              <a:ext uri="{28A0092B-C50C-407E-A947-70E740481C1C}">
                <a14:useLocalDpi xmlns:a14="http://schemas.microsoft.com/office/drawing/2010/main" val="0"/>
              </a:ext>
            </a:extLst>
          </a:blip>
          <a:srcRect l="539" r="-1" b="-1"/>
          <a:stretch/>
        </p:blipFill>
        <p:spPr>
          <a:xfrm>
            <a:off x="3891234" y="10"/>
            <a:ext cx="10739168" cy="73151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445312" y="1238707"/>
            <a:ext cx="4125773" cy="1199693"/>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914400" fontAlgn="base">
              <a:lnSpc>
                <a:spcPct val="90000"/>
              </a:lnSpc>
              <a:spcAft>
                <a:spcPts val="600"/>
              </a:spcAft>
            </a:pPr>
            <a:r>
              <a:rPr lang="en-US" sz="4000" b="1" dirty="0">
                <a:solidFill>
                  <a:schemeClr val="tx1"/>
                </a:solidFill>
                <a:latin typeface="+mj-lt"/>
                <a:cs typeface="+mj-cs"/>
              </a:rPr>
              <a:t>Data Cleanup</a:t>
            </a:r>
          </a:p>
        </p:txBody>
      </p:sp>
      <p:sp>
        <p:nvSpPr>
          <p:cNvPr id="4" name="Rectangle 3">
            <a:extLst>
              <a:ext uri="{FF2B5EF4-FFF2-40B4-BE49-F238E27FC236}">
                <a16:creationId xmlns:a16="http://schemas.microsoft.com/office/drawing/2014/main" id="{D646F355-819F-E641-BE9A-FA7352ECEB5B}"/>
              </a:ext>
            </a:extLst>
          </p:cNvPr>
          <p:cNvSpPr/>
          <p:nvPr/>
        </p:nvSpPr>
        <p:spPr>
          <a:xfrm>
            <a:off x="445312" y="2899257"/>
            <a:ext cx="4126688" cy="3421075"/>
          </a:xfrm>
          <a:prstGeom prst="rect">
            <a:avLst/>
          </a:prstGeom>
        </p:spPr>
        <p:txBody>
          <a:bodyPr vert="horz" lIns="91440" tIns="45720" rIns="91440" bIns="45720" rtlCol="0" anchor="t">
            <a:normAutofit lnSpcReduction="10000"/>
          </a:bodyPr>
          <a:lstStyle/>
          <a:p>
            <a:pPr marL="457200" indent="-228600" defTabSz="914400">
              <a:lnSpc>
                <a:spcPct val="90000"/>
              </a:lnSpc>
              <a:spcAft>
                <a:spcPts val="600"/>
              </a:spcAft>
              <a:buFont typeface="Arial" panose="020B0604020202020204" pitchFamily="34" charset="0"/>
              <a:buChar char="•"/>
            </a:pPr>
            <a:r>
              <a:rPr lang="en-US" sz="3200" dirty="0"/>
              <a:t> Total missing ABV values – 1005(</a:t>
            </a:r>
            <a:r>
              <a:rPr lang="en-US" sz="3200" dirty="0">
                <a:solidFill>
                  <a:srgbClr val="FF0000"/>
                </a:solidFill>
              </a:rPr>
              <a:t>42%</a:t>
            </a:r>
            <a:r>
              <a:rPr lang="en-US" sz="3200" dirty="0"/>
              <a:t>)</a:t>
            </a:r>
          </a:p>
          <a:p>
            <a:pPr marL="228600" defTabSz="914400">
              <a:lnSpc>
                <a:spcPct val="90000"/>
              </a:lnSpc>
              <a:spcAft>
                <a:spcPts val="600"/>
              </a:spcAft>
            </a:pPr>
            <a:endParaRPr lang="en-US" sz="3200" dirty="0"/>
          </a:p>
          <a:p>
            <a:pPr marL="457200" indent="-228600" defTabSz="914400">
              <a:lnSpc>
                <a:spcPct val="90000"/>
              </a:lnSpc>
              <a:spcAft>
                <a:spcPts val="600"/>
              </a:spcAft>
              <a:buFont typeface="Arial" panose="020B0604020202020204" pitchFamily="34" charset="0"/>
              <a:buChar char="•"/>
            </a:pPr>
            <a:r>
              <a:rPr lang="en-US" sz="3200" dirty="0"/>
              <a:t>Total missing IBU values – 62(</a:t>
            </a:r>
            <a:r>
              <a:rPr lang="en-US" sz="3200" dirty="0">
                <a:solidFill>
                  <a:srgbClr val="FF0000"/>
                </a:solidFill>
              </a:rPr>
              <a:t>3%</a:t>
            </a:r>
            <a:r>
              <a:rPr lang="en-US" sz="3200" dirty="0"/>
              <a:t>)</a:t>
            </a:r>
          </a:p>
          <a:p>
            <a:pPr marL="457200" indent="-228600" defTabSz="914400">
              <a:lnSpc>
                <a:spcPct val="90000"/>
              </a:lnSpc>
              <a:spcAft>
                <a:spcPts val="600"/>
              </a:spcAft>
              <a:buFont typeface="Arial" panose="020B0604020202020204" pitchFamily="34" charset="0"/>
              <a:buChar char="•"/>
            </a:pPr>
            <a:endParaRPr lang="en-US" sz="3200" dirty="0"/>
          </a:p>
          <a:p>
            <a:pPr marL="457200" indent="-228600" defTabSz="914400">
              <a:lnSpc>
                <a:spcPct val="90000"/>
              </a:lnSpc>
              <a:spcAft>
                <a:spcPts val="600"/>
              </a:spcAft>
              <a:buFont typeface="Arial" panose="020B0604020202020204" pitchFamily="34" charset="0"/>
              <a:buChar char="•"/>
            </a:pPr>
            <a:r>
              <a:rPr lang="en-US" sz="3200" dirty="0"/>
              <a:t>Duplicates – 78(</a:t>
            </a:r>
            <a:r>
              <a:rPr lang="en-US" sz="3200" dirty="0">
                <a:solidFill>
                  <a:srgbClr val="FF0000"/>
                </a:solidFill>
              </a:rPr>
              <a:t>3%</a:t>
            </a:r>
            <a:r>
              <a:rPr lang="en-US" sz="3200" dirty="0"/>
              <a:t>)</a:t>
            </a:r>
          </a:p>
          <a:p>
            <a:pPr marL="457200" indent="-228600" defTabSz="914400">
              <a:lnSpc>
                <a:spcPct val="90000"/>
              </a:lnSpc>
              <a:spcAft>
                <a:spcPts val="600"/>
              </a:spcAft>
              <a:buFont typeface="Arial" panose="020B0604020202020204" pitchFamily="34" charset="0"/>
              <a:buChar char="•"/>
            </a:pPr>
            <a:endParaRPr lang="en-US" dirty="0"/>
          </a:p>
          <a:p>
            <a:pPr marL="457200" indent="-228600" defTabSz="914400">
              <a:lnSpc>
                <a:spcPct val="90000"/>
              </a:lnSpc>
              <a:spcAft>
                <a:spcPts val="600"/>
              </a:spcAft>
              <a:buFont typeface="Arial" panose="020B0604020202020204" pitchFamily="34" charset="0"/>
              <a:buChar char="•"/>
            </a:pPr>
            <a:endParaRPr lang="en-US" dirty="0"/>
          </a:p>
        </p:txBody>
      </p:sp>
      <p:cxnSp>
        <p:nvCxnSpPr>
          <p:cNvPr id="3" name="Straight Connector 2">
            <a:extLst>
              <a:ext uri="{FF2B5EF4-FFF2-40B4-BE49-F238E27FC236}">
                <a16:creationId xmlns:a16="http://schemas.microsoft.com/office/drawing/2014/main" id="{A97F8221-BDB3-44D3-BB76-B098B50A1C60}"/>
              </a:ext>
            </a:extLst>
          </p:cNvPr>
          <p:cNvCxnSpPr/>
          <p:nvPr/>
        </p:nvCxnSpPr>
        <p:spPr>
          <a:xfrm>
            <a:off x="228600" y="2514600"/>
            <a:ext cx="33528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2769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6258" y="299065"/>
            <a:ext cx="13726552" cy="196720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655621" y="462448"/>
            <a:ext cx="13367825" cy="992476"/>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ctr" defTabSz="914400" fontAlgn="base">
              <a:lnSpc>
                <a:spcPct val="90000"/>
              </a:lnSpc>
              <a:spcAft>
                <a:spcPts val="600"/>
              </a:spcAft>
              <a:buClrTx/>
              <a:buSzTx/>
              <a:tabLst/>
              <a:defRPr/>
            </a:pPr>
            <a:r>
              <a:rPr kumimoji="0" lang="en-US" sz="6100" b="1" i="0" u="none" strike="noStrike" cap="none" spc="0" normalizeH="0" baseline="0" noProof="0">
                <a:ln>
                  <a:noFill/>
                </a:ln>
                <a:solidFill>
                  <a:srgbClr val="FFFFFF"/>
                </a:solidFill>
                <a:effectLst/>
                <a:uLnTx/>
                <a:uFillTx/>
                <a:latin typeface="+mj-lt"/>
                <a:cs typeface="+mj-cs"/>
              </a:rPr>
              <a:t>Missing Values</a:t>
            </a:r>
          </a:p>
        </p:txBody>
      </p:sp>
      <p:cxnSp>
        <p:nvCxnSpPr>
          <p:cNvPr id="167" name="Straight Connector 16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76093" y="1623778"/>
            <a:ext cx="932688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text on a white background&#10;&#10;Description automatically generated">
            <a:extLst>
              <a:ext uri="{FF2B5EF4-FFF2-40B4-BE49-F238E27FC236}">
                <a16:creationId xmlns:a16="http://schemas.microsoft.com/office/drawing/2014/main" id="{4AD30F3E-1BB1-451D-A2BE-F738CD79D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870" y="2588605"/>
            <a:ext cx="5325119" cy="4264147"/>
          </a:xfrm>
          <a:prstGeom prst="rect">
            <a:avLst/>
          </a:prstGeom>
        </p:spPr>
      </p:pic>
      <p:cxnSp>
        <p:nvCxnSpPr>
          <p:cNvPr id="169" name="Straight Connector 16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39533" y="2769958"/>
            <a:ext cx="0" cy="390144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7" name="Picture 16" descr="A picture containing cup, table, coffee, food&#10;&#10;Description automatically generated">
            <a:extLst>
              <a:ext uri="{FF2B5EF4-FFF2-40B4-BE49-F238E27FC236}">
                <a16:creationId xmlns:a16="http://schemas.microsoft.com/office/drawing/2014/main" id="{A9ED8F94-A070-476B-82E9-A70DD8ED6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520" y="2588605"/>
            <a:ext cx="6388235" cy="4264147"/>
          </a:xfrm>
          <a:prstGeom prst="rect">
            <a:avLst/>
          </a:prstGeom>
        </p:spPr>
      </p:pic>
    </p:spTree>
    <p:extLst>
      <p:ext uri="{BB962C8B-B14F-4D97-AF65-F5344CB8AC3E}">
        <p14:creationId xmlns:p14="http://schemas.microsoft.com/office/powerpoint/2010/main" val="3430192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655" y="0"/>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1723" y="11042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Alcohol by Volume</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369332"/>
          </a:xfrm>
          <a:prstGeom prst="rect">
            <a:avLst/>
          </a:prstGeom>
        </p:spPr>
        <p:txBody>
          <a:bodyPr wrap="square">
            <a:spAutoFit/>
          </a:bodyPr>
          <a:lstStyle/>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Median alcohol by volume is fairly consistent between 5% &amp; 6.3%, unless you are in Utah or New Jersey</a:t>
            </a:r>
          </a:p>
        </p:txBody>
      </p:sp>
      <p:pic>
        <p:nvPicPr>
          <p:cNvPr id="5" name="Picture 4"/>
          <p:cNvPicPr>
            <a:picLocks noChangeAspect="1"/>
          </p:cNvPicPr>
          <p:nvPr/>
        </p:nvPicPr>
        <p:blipFill>
          <a:blip r:embed="rId3"/>
          <a:stretch>
            <a:fillRect/>
          </a:stretch>
        </p:blipFill>
        <p:spPr>
          <a:xfrm>
            <a:off x="8077200" y="1966546"/>
            <a:ext cx="6443100" cy="4522671"/>
          </a:xfrm>
          <a:prstGeom prst="rect">
            <a:avLst/>
          </a:prstGeom>
        </p:spPr>
      </p:pic>
      <p:pic>
        <p:nvPicPr>
          <p:cNvPr id="6" name="Picture 5"/>
          <p:cNvPicPr>
            <a:picLocks noChangeAspect="1"/>
          </p:cNvPicPr>
          <p:nvPr/>
        </p:nvPicPr>
        <p:blipFill>
          <a:blip r:embed="rId4"/>
          <a:stretch>
            <a:fillRect/>
          </a:stretch>
        </p:blipFill>
        <p:spPr>
          <a:xfrm>
            <a:off x="249115" y="1969738"/>
            <a:ext cx="7675685" cy="4522671"/>
          </a:xfrm>
          <a:prstGeom prst="rect">
            <a:avLst/>
          </a:prstGeom>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16" y="0"/>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66626" y="122738"/>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International Bitterness Units</a:t>
            </a:r>
          </a:p>
        </p:txBody>
      </p:sp>
      <p:sp>
        <p:nvSpPr>
          <p:cNvPr id="2" name="Rectangle 1">
            <a:extLst>
              <a:ext uri="{FF2B5EF4-FFF2-40B4-BE49-F238E27FC236}">
                <a16:creationId xmlns:a16="http://schemas.microsoft.com/office/drawing/2014/main" id="{F4F65E84-5684-E04E-82E0-36DEA4576244}"/>
              </a:ext>
            </a:extLst>
          </p:cNvPr>
          <p:cNvSpPr/>
          <p:nvPr/>
        </p:nvSpPr>
        <p:spPr>
          <a:xfrm>
            <a:off x="-225446" y="742475"/>
            <a:ext cx="12649200" cy="646331"/>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Median IBU is much more disparate</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Median value ranges from just under 20 to just over 60</a:t>
            </a:r>
          </a:p>
        </p:txBody>
      </p:sp>
      <p:pic>
        <p:nvPicPr>
          <p:cNvPr id="6" name="Picture 5"/>
          <p:cNvPicPr>
            <a:picLocks noChangeAspect="1"/>
          </p:cNvPicPr>
          <p:nvPr/>
        </p:nvPicPr>
        <p:blipFill rotWithShape="1">
          <a:blip r:embed="rId3"/>
          <a:srcRect r="12084"/>
          <a:stretch/>
        </p:blipFill>
        <p:spPr>
          <a:xfrm>
            <a:off x="8142686" y="2011882"/>
            <a:ext cx="6335551" cy="4623519"/>
          </a:xfrm>
          <a:prstGeom prst="rect">
            <a:avLst/>
          </a:prstGeom>
        </p:spPr>
      </p:pic>
      <p:pic>
        <p:nvPicPr>
          <p:cNvPr id="3" name="Picture 2"/>
          <p:cNvPicPr>
            <a:picLocks noChangeAspect="1"/>
          </p:cNvPicPr>
          <p:nvPr/>
        </p:nvPicPr>
        <p:blipFill>
          <a:blip r:embed="rId4"/>
          <a:stretch>
            <a:fillRect/>
          </a:stretch>
        </p:blipFill>
        <p:spPr>
          <a:xfrm>
            <a:off x="138082" y="2011882"/>
            <a:ext cx="7894589" cy="4609272"/>
          </a:xfrm>
          <a:prstGeom prst="rect">
            <a:avLst/>
          </a:prstGeom>
        </p:spPr>
      </p:pic>
    </p:spTree>
    <p:extLst>
      <p:ext uri="{BB962C8B-B14F-4D97-AF65-F5344CB8AC3E}">
        <p14:creationId xmlns:p14="http://schemas.microsoft.com/office/powerpoint/2010/main" val="1061115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close up of a bottle&#10;&#10;Description automatically generated">
            <a:extLst>
              <a:ext uri="{FF2B5EF4-FFF2-40B4-BE49-F238E27FC236}">
                <a16:creationId xmlns:a16="http://schemas.microsoft.com/office/drawing/2014/main" id="{A9362335-8898-44F5-ABC2-1EADF4144A99}"/>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27284"/>
          <a:stretch/>
        </p:blipFill>
        <p:spPr>
          <a:xfrm>
            <a:off x="7315199" y="977799"/>
            <a:ext cx="7315199" cy="6337402"/>
          </a:xfrm>
          <a:prstGeom prst="rect">
            <a:avLst/>
          </a:prstGeom>
        </p:spPr>
      </p:pic>
      <p:sp>
        <p:nvSpPr>
          <p:cNvPr id="148" name="Rectangle 14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1707921" cy="73152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445312" y="1238707"/>
            <a:ext cx="4125773" cy="1199693"/>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j-ea"/>
              <a:cs typeface="Calibri"/>
            </a:endParaRPr>
          </a:p>
        </p:txBody>
      </p:sp>
      <p:sp>
        <p:nvSpPr>
          <p:cNvPr id="150" name="Rectangle 14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9948" y="609600"/>
            <a:ext cx="78029" cy="658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892" y="2606378"/>
            <a:ext cx="3961181" cy="975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286C359-768D-4222-BD5C-D24DBD25634C}"/>
              </a:ext>
            </a:extLst>
          </p:cNvPr>
          <p:cNvSpPr txBox="1"/>
          <p:nvPr/>
        </p:nvSpPr>
        <p:spPr>
          <a:xfrm>
            <a:off x="123633" y="1752600"/>
            <a:ext cx="6886767" cy="6401753"/>
          </a:xfrm>
          <a:prstGeom prst="rect">
            <a:avLst/>
          </a:prstGeom>
          <a:noFill/>
        </p:spPr>
        <p:txBody>
          <a:bodyPr wrap="square" rtlCol="0">
            <a:spAutoFit/>
          </a:bodyPr>
          <a:lstStyle/>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Max ABV &amp; IBU by State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State with Max ABV Beer  – </a:t>
            </a:r>
            <a:r>
              <a:rPr kumimoji="0" lang="en-US" sz="3200" b="0" i="0" u="none" strike="noStrike" kern="1200" cap="none" spc="0" normalizeH="0" baseline="0" noProof="0" dirty="0">
                <a:ln>
                  <a:noFill/>
                </a:ln>
                <a:solidFill>
                  <a:srgbClr val="F79646"/>
                </a:solidFill>
                <a:effectLst/>
                <a:uLnTx/>
                <a:uFillTx/>
                <a:latin typeface="Calibri"/>
                <a:ea typeface="+mn-ea"/>
                <a:cs typeface="+mn-cs"/>
              </a:rPr>
              <a:t>CO (12.8%)</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Lee Hill Series Vol. 5 Belgian Style Quadrupel Ale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Calibri"/>
                <a:ea typeface="+mn-ea"/>
                <a:cs typeface="+mn-cs"/>
              </a:rPr>
              <a:t>State with Min ABV Beer – CA (0.1%)</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75000"/>
                  </a:prstClr>
                </a:solidFill>
                <a:effectLst/>
                <a:uLnTx/>
                <a:uFillTx/>
                <a:latin typeface="Calibri"/>
                <a:ea typeface="+mn-ea"/>
                <a:cs typeface="+mn-cs"/>
              </a:rPr>
              <a:t>Scotty K NA</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State with Max IBU Beer – </a:t>
            </a:r>
            <a:r>
              <a:rPr kumimoji="0" lang="en-US" sz="3200" b="0" i="0" u="none" strike="noStrike" kern="1200" cap="none" spc="0" normalizeH="0" baseline="0" noProof="0" dirty="0">
                <a:ln>
                  <a:noFill/>
                </a:ln>
                <a:solidFill>
                  <a:srgbClr val="F79646"/>
                </a:solidFill>
                <a:effectLst/>
                <a:uLnTx/>
                <a:uFillTx/>
                <a:latin typeface="Calibri"/>
                <a:ea typeface="+mn-ea"/>
                <a:cs typeface="+mn-cs"/>
              </a:rPr>
              <a:t>OR (138)</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Bitter Bitch Imperial IPA</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Calibri"/>
                <a:ea typeface="+mn-ea"/>
                <a:cs typeface="+mn-cs"/>
              </a:rPr>
              <a:t>State with Min IBU Beer – CA (4)</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75000"/>
                  </a:prstClr>
                </a:solidFill>
                <a:effectLst/>
                <a:uLnTx/>
                <a:uFillTx/>
                <a:latin typeface="Calibri"/>
                <a:ea typeface="+mn-ea"/>
                <a:cs typeface="+mn-cs"/>
              </a:rPr>
              <a:t>Summer Solstice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79062F43-4EFB-4DAD-A9EF-70D6B74062F9}"/>
              </a:ext>
            </a:extLst>
          </p:cNvPr>
          <p:cNvSpPr/>
          <p:nvPr/>
        </p:nvSpPr>
        <p:spPr>
          <a:xfrm>
            <a:off x="46542" y="1377698"/>
            <a:ext cx="7086597" cy="5937502"/>
          </a:xfrm>
          <a:prstGeom prst="roundRect">
            <a:avLst/>
          </a:prstGeom>
          <a:solidFill>
            <a:srgbClr val="FFC000">
              <a:alpha val="3900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94300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9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52088" cy="7314711"/>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920746" y="1382972"/>
            <a:ext cx="5065161" cy="2035030"/>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914400" fontAlgn="base">
              <a:lnSpc>
                <a:spcPct val="90000"/>
              </a:lnSpc>
              <a:spcAft>
                <a:spcPts val="600"/>
              </a:spcAft>
            </a:pPr>
            <a:r>
              <a:rPr lang="en-US" sz="3400" b="1">
                <a:latin typeface="+mj-lt"/>
                <a:cs typeface="+mj-cs"/>
              </a:rPr>
              <a:t>Analyzing Summary statistics and distribution of ABV variable</a:t>
            </a:r>
          </a:p>
        </p:txBody>
      </p:sp>
      <p:grpSp>
        <p:nvGrpSpPr>
          <p:cNvPr id="103" name="Group 9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8096" y="682752"/>
            <a:ext cx="1354058" cy="903686"/>
            <a:chOff x="5307830" y="325570"/>
            <a:chExt cx="1128382" cy="847206"/>
          </a:xfrm>
        </p:grpSpPr>
        <p:sp>
          <p:nvSpPr>
            <p:cNvPr id="9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close up of a logo&#10;&#10;Description automatically generated">
            <a:extLst>
              <a:ext uri="{FF2B5EF4-FFF2-40B4-BE49-F238E27FC236}">
                <a16:creationId xmlns:a16="http://schemas.microsoft.com/office/drawing/2014/main" id="{FEE48001-925E-4610-8538-81867A73CD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400" y="76200"/>
            <a:ext cx="7189076" cy="7189076"/>
          </a:xfrm>
          <a:prstGeom prst="rect">
            <a:avLst/>
          </a:prstGeom>
        </p:spPr>
      </p:pic>
      <p:sp>
        <p:nvSpPr>
          <p:cNvPr id="5" name="Rectangle 4">
            <a:extLst>
              <a:ext uri="{FF2B5EF4-FFF2-40B4-BE49-F238E27FC236}">
                <a16:creationId xmlns:a16="http://schemas.microsoft.com/office/drawing/2014/main" id="{835714B1-3580-3149-88B1-C708E7034209}"/>
              </a:ext>
            </a:extLst>
          </p:cNvPr>
          <p:cNvSpPr/>
          <p:nvPr/>
        </p:nvSpPr>
        <p:spPr>
          <a:xfrm>
            <a:off x="-76200" y="3429000"/>
            <a:ext cx="6274675" cy="3607678"/>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endParaRPr lang="en-US" sz="1200" dirty="0">
              <a:solidFill>
                <a:schemeClr val="bg1"/>
              </a:solidFill>
            </a:endParaRPr>
          </a:p>
          <a:p>
            <a:pPr indent="-228600" defTabSz="914400">
              <a:lnSpc>
                <a:spcPct val="90000"/>
              </a:lnSpc>
              <a:spcAft>
                <a:spcPts val="600"/>
              </a:spcAft>
              <a:buFont typeface="Arial" panose="020B0604020202020204" pitchFamily="34" charset="0"/>
              <a:buChar char="•"/>
            </a:pPr>
            <a:r>
              <a:rPr lang="en-US" sz="1400" dirty="0">
                <a:solidFill>
                  <a:schemeClr val="bg1"/>
                </a:solidFill>
              </a:rPr>
              <a:t> Min. 	1st Qu.  	Median    	Mean 	3rd Qu.   	 Max.    	NA's </a:t>
            </a:r>
          </a:p>
          <a:p>
            <a:pPr indent="-228600" defTabSz="914400">
              <a:lnSpc>
                <a:spcPct val="90000"/>
              </a:lnSpc>
              <a:spcAft>
                <a:spcPts val="600"/>
              </a:spcAft>
              <a:buFont typeface="Arial" panose="020B0604020202020204" pitchFamily="34" charset="0"/>
              <a:buChar char="•"/>
            </a:pPr>
            <a:r>
              <a:rPr lang="en-US" sz="1400" dirty="0">
                <a:solidFill>
                  <a:schemeClr val="bg1"/>
                </a:solidFill>
              </a:rPr>
              <a:t>0.00100	 0.05000 	0.05700 	0.05993 	0.06800	 0.12800      	62</a:t>
            </a:r>
          </a:p>
          <a:p>
            <a:pPr defTabSz="914400">
              <a:lnSpc>
                <a:spcPct val="90000"/>
              </a:lnSpc>
              <a:spcAft>
                <a:spcPts val="600"/>
              </a:spcAft>
            </a:pPr>
            <a:endParaRPr lang="en-US" sz="12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From the summary statistics, it can be inferred that the ABV of our craft beers dataset follows a normal distribution because the median and the mean values are very close.</a:t>
            </a:r>
          </a:p>
          <a:p>
            <a:pPr marL="457200" indent="-228600" defTabSz="914400">
              <a:lnSpc>
                <a:spcPct val="90000"/>
              </a:lnSpc>
              <a:spcAft>
                <a:spcPts val="600"/>
              </a:spcAft>
              <a:buFont typeface="Arial" panose="020B0604020202020204" pitchFamily="34" charset="0"/>
              <a:buChar char="•"/>
            </a:pPr>
            <a:endParaRPr lang="en-US" sz="14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There is a slight right skew to the data. Also from the Median  One thing to note is that 75% of all the beers have a 5% ABV or more. However, the interquartile distance is only 1.8% suggesting that 50% of the data is bounded between 5% and 6.8% ABV. </a:t>
            </a:r>
          </a:p>
          <a:p>
            <a:pPr marL="457200" indent="-228600" defTabSz="914400">
              <a:lnSpc>
                <a:spcPct val="90000"/>
              </a:lnSpc>
              <a:spcAft>
                <a:spcPts val="600"/>
              </a:spcAft>
              <a:buFont typeface="Arial" panose="020B0604020202020204" pitchFamily="34" charset="0"/>
              <a:buChar char="•"/>
            </a:pPr>
            <a:endParaRPr lang="en-US" sz="14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It is also important to remember that missing values are not included in the summary statistics, and there's a possibility that this representation may not be accurate.</a:t>
            </a:r>
          </a:p>
        </p:txBody>
      </p:sp>
    </p:spTree>
    <p:extLst>
      <p:ext uri="{BB962C8B-B14F-4D97-AF65-F5344CB8AC3E}">
        <p14:creationId xmlns:p14="http://schemas.microsoft.com/office/powerpoint/2010/main" val="4286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714A3B-FB11-4D3C-87BD-CBBC462A4A87}">
  <ds:schemaRefs>
    <ds:schemaRef ds:uri="http://schemas.microsoft.com/office/2006/metadata/properties"/>
    <ds:schemaRef ds:uri="d616e106-2678-4e16-b854-06ecce29a4df"/>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D618B310-6F39-435F-8528-ADDFCB9658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TotalTime>
  <Words>1081</Words>
  <Application>Microsoft Office PowerPoint</Application>
  <PresentationFormat>Custom</PresentationFormat>
  <Paragraphs>137</Paragraphs>
  <Slides>13</Slides>
  <Notes>10</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1" baseType="lpstr">
      <vt:lpstr>Arial</vt:lpstr>
      <vt:lpstr>Calibri</vt:lpstr>
      <vt:lpstr>Roboto</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Kumar</dc:creator>
  <cp:lastModifiedBy>Senthil Kumar</cp:lastModifiedBy>
  <cp:revision>2</cp:revision>
  <dcterms:created xsi:type="dcterms:W3CDTF">2020-03-04T23:28:23Z</dcterms:created>
  <dcterms:modified xsi:type="dcterms:W3CDTF">2020-03-04T23:31:56Z</dcterms:modified>
</cp:coreProperties>
</file>